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 snapToObjects="1">
      <p:cViewPr varScale="1">
        <p:scale>
          <a:sx n="68" d="100"/>
          <a:sy n="68" d="100"/>
        </p:scale>
        <p:origin x="2016" y="21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33958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929292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tif"/><Relationship Id="rId4" Type="http://schemas.openxmlformats.org/officeDocument/2006/relationships/image" Target="../media/image1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tif"/><Relationship Id="rId4" Type="http://schemas.openxmlformats.org/officeDocument/2006/relationships/image" Target="../media/image1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tif"/><Relationship Id="rId4" Type="http://schemas.openxmlformats.org/officeDocument/2006/relationships/image" Target="../media/image1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tif"/><Relationship Id="rId4" Type="http://schemas.openxmlformats.org/officeDocument/2006/relationships/image" Target="../media/image1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Jazz improvisatio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/>
              <a:t>Jazz </a:t>
            </a:r>
            <a:r>
              <a:rPr lang="en-US" dirty="0"/>
              <a:t>I</a:t>
            </a:r>
            <a:r>
              <a:rPr dirty="0"/>
              <a:t>mprovisation</a:t>
            </a:r>
          </a:p>
        </p:txBody>
      </p:sp>
      <p:sp>
        <p:nvSpPr>
          <p:cNvPr id="120" name="Step by step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3404"/>
            </a:lvl1pPr>
          </a:lstStyle>
          <a:p>
            <a:r>
              <a:rPr dirty="0"/>
              <a:t>Step by </a:t>
            </a:r>
            <a:r>
              <a:rPr lang="en-US" dirty="0"/>
              <a:t>S</a:t>
            </a:r>
            <a:r>
              <a:rPr dirty="0"/>
              <a:t>tep</a:t>
            </a:r>
          </a:p>
        </p:txBody>
      </p:sp>
      <p:sp>
        <p:nvSpPr>
          <p:cNvPr id="121" name="https://www.classicalmusicindy.org/a-step-by-step-method-for-teaching-jazz-improvisation/"/>
          <p:cNvSpPr txBox="1"/>
          <p:nvPr/>
        </p:nvSpPr>
        <p:spPr>
          <a:xfrm>
            <a:off x="-1811" y="8600554"/>
            <a:ext cx="13008422" cy="350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t>https://www.classicalmusicindy.org/a-step-by-step-method-for-teaching-jazz-improvisation/</a:t>
            </a:r>
          </a:p>
        </p:txBody>
      </p:sp>
      <p:sp>
        <p:nvSpPr>
          <p:cNvPr id="122" name="Source:"/>
          <p:cNvSpPr txBox="1"/>
          <p:nvPr/>
        </p:nvSpPr>
        <p:spPr>
          <a:xfrm>
            <a:off x="5888989" y="7846670"/>
            <a:ext cx="122682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Source:</a:t>
            </a:r>
          </a:p>
        </p:txBody>
      </p:sp>
      <p:sp>
        <p:nvSpPr>
          <p:cNvPr id="123" name="https://www.shawngoodmanjazz.com/"/>
          <p:cNvSpPr txBox="1"/>
          <p:nvPr/>
        </p:nvSpPr>
        <p:spPr>
          <a:xfrm>
            <a:off x="4264609" y="9213632"/>
            <a:ext cx="447558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dirty="0"/>
              <a:t>https://</a:t>
            </a:r>
            <a:r>
              <a:rPr dirty="0" err="1"/>
              <a:t>www.shawn</a:t>
            </a:r>
            <a:r>
              <a:rPr lang="en-US" dirty="0" err="1"/>
              <a:t>royer</a:t>
            </a:r>
            <a:r>
              <a:rPr dirty="0" err="1"/>
              <a:t>jazz.com</a:t>
            </a:r>
            <a:r>
              <a:rPr dirty="0"/>
              <a:t>/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tep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9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4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921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♯ or ♭…"/>
          <p:cNvSpPr txBox="1"/>
          <p:nvPr/>
        </p:nvSpPr>
        <p:spPr>
          <a:xfrm>
            <a:off x="9415205" y="7364169"/>
            <a:ext cx="2567433" cy="172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rPr b="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rPr>
              <a:t>♯</a:t>
            </a:r>
            <a:r>
              <a:t> or </a:t>
            </a:r>
            <a:r>
              <a:rPr b="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rPr>
              <a:t>♭</a:t>
            </a:r>
            <a:r>
              <a:t>  </a:t>
            </a:r>
          </a:p>
          <a:p>
            <a:pPr>
              <a:defRPr sz="4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Root</a:t>
            </a:r>
          </a:p>
        </p:txBody>
      </p:sp>
      <p:sp>
        <p:nvSpPr>
          <p:cNvPr id="212" name="Root"/>
          <p:cNvSpPr txBox="1"/>
          <p:nvPr/>
        </p:nvSpPr>
        <p:spPr>
          <a:xfrm>
            <a:off x="1501587" y="7609643"/>
            <a:ext cx="1397306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/>
                </a:solidFill>
              </a:defRPr>
            </a:lvl1pPr>
          </a:lstStyle>
          <a:p>
            <a:r>
              <a:t>Root</a:t>
            </a:r>
          </a:p>
        </p:txBody>
      </p:sp>
      <p:sp>
        <p:nvSpPr>
          <p:cNvPr id="213" name="Chord…"/>
          <p:cNvSpPr txBox="1"/>
          <p:nvPr/>
        </p:nvSpPr>
        <p:spPr>
          <a:xfrm>
            <a:off x="1338646" y="3518769"/>
            <a:ext cx="1723188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Chord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change</a:t>
            </a:r>
          </a:p>
        </p:txBody>
      </p:sp>
      <p:sp>
        <p:nvSpPr>
          <p:cNvPr id="214" name="Incoming…"/>
          <p:cNvSpPr txBox="1"/>
          <p:nvPr/>
        </p:nvSpPr>
        <p:spPr>
          <a:xfrm>
            <a:off x="9651907" y="3239369"/>
            <a:ext cx="2271828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Incoming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Chord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change</a:t>
            </a:r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63975" y="4959938"/>
            <a:ext cx="2540000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" descr="Imag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01485" y="4959938"/>
            <a:ext cx="2540000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Improvise…"/>
          <p:cNvSpPr txBox="1"/>
          <p:nvPr/>
        </p:nvSpPr>
        <p:spPr>
          <a:xfrm>
            <a:off x="3942630" y="7446143"/>
            <a:ext cx="5119540" cy="158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44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pPr>
            <a:r>
              <a:t>Improvise</a:t>
            </a:r>
          </a:p>
          <a:p>
            <a:pPr>
              <a:defRPr sz="3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pPr>
            <a:r>
              <a:t>Use bebop articulations</a:t>
            </a:r>
          </a:p>
        </p:txBody>
      </p:sp>
      <p:pic>
        <p:nvPicPr>
          <p:cNvPr id="2" name="Blues in F Aebersold Vol 54 w IV chord bar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5525" y="146240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tep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10</a:t>
            </a:r>
          </a:p>
        </p:txBody>
      </p:sp>
      <p:sp>
        <p:nvSpPr>
          <p:cNvPr id="221" name="♯ or ♭…"/>
          <p:cNvSpPr txBox="1"/>
          <p:nvPr/>
        </p:nvSpPr>
        <p:spPr>
          <a:xfrm>
            <a:off x="10578364" y="7439283"/>
            <a:ext cx="198451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rPr b="0" dirty="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rPr>
              <a:t>♯</a:t>
            </a:r>
            <a:r>
              <a:rPr dirty="0"/>
              <a:t> or</a:t>
            </a:r>
            <a:r>
              <a:rPr b="0" dirty="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rPr>
              <a:t>♭</a:t>
            </a:r>
            <a:r>
              <a:rPr dirty="0"/>
              <a:t>  </a:t>
            </a:r>
          </a:p>
          <a:p>
            <a:pPr>
              <a:defRPr sz="4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rPr dirty="0"/>
              <a:t>Root</a:t>
            </a:r>
          </a:p>
        </p:txBody>
      </p:sp>
      <p:sp>
        <p:nvSpPr>
          <p:cNvPr id="222" name="Root"/>
          <p:cNvSpPr txBox="1"/>
          <p:nvPr/>
        </p:nvSpPr>
        <p:spPr>
          <a:xfrm>
            <a:off x="942787" y="7609642"/>
            <a:ext cx="1397306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/>
                </a:solidFill>
              </a:defRPr>
            </a:lvl1pPr>
          </a:lstStyle>
          <a:p>
            <a:r>
              <a:t>Root</a:t>
            </a:r>
          </a:p>
        </p:txBody>
      </p:sp>
      <p:sp>
        <p:nvSpPr>
          <p:cNvPr id="223" name="Chord…"/>
          <p:cNvSpPr txBox="1"/>
          <p:nvPr/>
        </p:nvSpPr>
        <p:spPr>
          <a:xfrm>
            <a:off x="779846" y="3518769"/>
            <a:ext cx="1723188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Chord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change</a:t>
            </a:r>
          </a:p>
        </p:txBody>
      </p:sp>
      <p:sp>
        <p:nvSpPr>
          <p:cNvPr id="224" name="Incoming…"/>
          <p:cNvSpPr txBox="1"/>
          <p:nvPr/>
        </p:nvSpPr>
        <p:spPr>
          <a:xfrm>
            <a:off x="10286907" y="3239369"/>
            <a:ext cx="2271828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Incoming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Chord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change</a:t>
            </a:r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72535" y="4959937"/>
            <a:ext cx="2540000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79650" y="4959938"/>
            <a:ext cx="2540000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7100" y="4959938"/>
            <a:ext cx="2540000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23400" y="4959938"/>
            <a:ext cx="2540000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Improvise…"/>
          <p:cNvSpPr txBox="1"/>
          <p:nvPr/>
        </p:nvSpPr>
        <p:spPr>
          <a:xfrm>
            <a:off x="3942630" y="7446143"/>
            <a:ext cx="5119540" cy="158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44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pPr>
            <a:r>
              <a:t>Improvise</a:t>
            </a:r>
          </a:p>
          <a:p>
            <a:pPr>
              <a:defRPr sz="3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pPr>
            <a:r>
              <a:t>Use bebop articulations</a:t>
            </a:r>
          </a:p>
        </p:txBody>
      </p:sp>
      <p:pic>
        <p:nvPicPr>
          <p:cNvPr id="2" name="Blues in F Aebersold Vol 54 w IV chord bar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3225" y="144208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tep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1</a:t>
            </a:r>
          </a:p>
        </p:txBody>
      </p:sp>
      <p:sp>
        <p:nvSpPr>
          <p:cNvPr id="126" name="1"/>
          <p:cNvSpPr txBox="1"/>
          <p:nvPr/>
        </p:nvSpPr>
        <p:spPr>
          <a:xfrm>
            <a:off x="2358888" y="3934378"/>
            <a:ext cx="368504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dirty="0"/>
              <a:t>1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4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oot"/>
          <p:cNvSpPr txBox="1"/>
          <p:nvPr/>
        </p:nvSpPr>
        <p:spPr>
          <a:xfrm>
            <a:off x="1501587" y="7609643"/>
            <a:ext cx="1397306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/>
                </a:solidFill>
              </a:defRPr>
            </a:lvl1pPr>
          </a:lstStyle>
          <a:p>
            <a:r>
              <a:t>Root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143" y="4984331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542" y="4984331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0940" y="4932241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st all other beats"/>
          <p:cNvSpPr txBox="1"/>
          <p:nvPr/>
        </p:nvSpPr>
        <p:spPr>
          <a:xfrm>
            <a:off x="4439046" y="7433443"/>
            <a:ext cx="6858002" cy="112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chemeClr val="accent4"/>
                </a:solidFill>
              </a:defRPr>
            </a:lvl1pPr>
          </a:lstStyle>
          <a:p>
            <a:r>
              <a:t>Rest all other beats</a:t>
            </a:r>
          </a:p>
        </p:txBody>
      </p:sp>
      <p:pic>
        <p:nvPicPr>
          <p:cNvPr id="3" name="Blues in F Aebersold Vol 54 w IV chord bar 2.mp3">
            <a:hlinkClick r:id="" action="ppaction://media"/>
            <a:extLst>
              <a:ext uri="{FF2B5EF4-FFF2-40B4-BE49-F238E27FC236}">
                <a16:creationId xmlns:a16="http://schemas.microsoft.com/office/drawing/2014/main" id="{9B00FDAC-EDF1-700F-D047-4A29DF77C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7925" y="241300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tep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2</a:t>
            </a:r>
          </a:p>
        </p:txBody>
      </p:sp>
      <p:sp>
        <p:nvSpPr>
          <p:cNvPr id="135" name="1"/>
          <p:cNvSpPr txBox="1"/>
          <p:nvPr/>
        </p:nvSpPr>
        <p:spPr>
          <a:xfrm>
            <a:off x="2339838" y="3934378"/>
            <a:ext cx="368504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36" name="Improvise all other beats"/>
          <p:cNvSpPr txBox="1"/>
          <p:nvPr/>
        </p:nvSpPr>
        <p:spPr>
          <a:xfrm>
            <a:off x="4392180" y="7433443"/>
            <a:ext cx="6858002" cy="112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t>Improvise all other beats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4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Root"/>
          <p:cNvSpPr txBox="1"/>
          <p:nvPr/>
        </p:nvSpPr>
        <p:spPr>
          <a:xfrm>
            <a:off x="1501587" y="7609643"/>
            <a:ext cx="1397306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/>
                </a:solidFill>
              </a:defRPr>
            </a:lvl1pPr>
          </a:lstStyle>
          <a:p>
            <a:r>
              <a:t>Root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921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44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18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Don’t get too creative on beats 2, 3, and 4, or you will miss the most important thing…"/>
          <p:cNvSpPr txBox="1"/>
          <p:nvPr/>
        </p:nvSpPr>
        <p:spPr>
          <a:xfrm>
            <a:off x="4392180" y="8430192"/>
            <a:ext cx="6858002" cy="112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300">
                <a:solidFill>
                  <a:srgbClr val="D6D5D5"/>
                </a:solidFill>
              </a:defRPr>
            </a:pPr>
            <a:r>
              <a:rPr dirty="0"/>
              <a:t>Don’t get too creative on beats 2, 3, and 4, or you will miss the most important thing</a:t>
            </a:r>
            <a:r>
              <a:rPr lang="en-US" dirty="0"/>
              <a:t>:</a:t>
            </a:r>
            <a:endParaRPr dirty="0"/>
          </a:p>
          <a:p>
            <a:pPr>
              <a:defRPr sz="2300">
                <a:solidFill>
                  <a:srgbClr val="D6D5D5"/>
                </a:solidFill>
              </a:defRPr>
            </a:pPr>
            <a:r>
              <a:rPr dirty="0"/>
              <a:t>playing the root on beat 1!</a:t>
            </a:r>
          </a:p>
        </p:txBody>
      </p:sp>
      <p:pic>
        <p:nvPicPr>
          <p:cNvPr id="2" name="Blues in F Aebersold Vol 54 w IV chord bar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67925" y="241300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tep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3</a:t>
            </a:r>
          </a:p>
        </p:txBody>
      </p:sp>
      <p:sp>
        <p:nvSpPr>
          <p:cNvPr id="145" name="Improvise all other beats"/>
          <p:cNvSpPr txBox="1"/>
          <p:nvPr/>
        </p:nvSpPr>
        <p:spPr>
          <a:xfrm>
            <a:off x="4392180" y="7433443"/>
            <a:ext cx="6858002" cy="112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t>Improvise all other beats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4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oot"/>
          <p:cNvSpPr txBox="1"/>
          <p:nvPr/>
        </p:nvSpPr>
        <p:spPr>
          <a:xfrm>
            <a:off x="1501587" y="7609643"/>
            <a:ext cx="1397306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/>
                </a:solidFill>
              </a:defRPr>
            </a:lvl1pPr>
          </a:lstStyle>
          <a:p>
            <a:r>
              <a:t>Root</a:t>
            </a:r>
          </a:p>
        </p:txBody>
      </p:sp>
      <p:sp>
        <p:nvSpPr>
          <p:cNvPr id="148" name="Chord…"/>
          <p:cNvSpPr txBox="1"/>
          <p:nvPr/>
        </p:nvSpPr>
        <p:spPr>
          <a:xfrm>
            <a:off x="1338646" y="3518769"/>
            <a:ext cx="1723188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Chord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change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921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44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18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lues in F Aebersold Vol 54 w IV chord bar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5239" y="216931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tep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4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4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921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st"/>
          <p:cNvSpPr txBox="1"/>
          <p:nvPr/>
        </p:nvSpPr>
        <p:spPr>
          <a:xfrm>
            <a:off x="4016488" y="7433443"/>
            <a:ext cx="5119540" cy="112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chemeClr val="accent4"/>
                </a:solidFill>
              </a:defRPr>
            </a:lvl1pPr>
          </a:lstStyle>
          <a:p>
            <a:r>
              <a:t>Rest</a:t>
            </a:r>
          </a:p>
        </p:txBody>
      </p:sp>
      <p:sp>
        <p:nvSpPr>
          <p:cNvPr id="157" name="♯ Root"/>
          <p:cNvSpPr txBox="1"/>
          <p:nvPr/>
        </p:nvSpPr>
        <p:spPr>
          <a:xfrm>
            <a:off x="9643195" y="7609643"/>
            <a:ext cx="2111452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>
                <a:solidFill>
                  <a:schemeClr val="accent5"/>
                </a:solidFill>
              </a:defRPr>
            </a:pPr>
            <a:r>
              <a:rPr b="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rPr>
              <a:t>♯</a:t>
            </a:r>
            <a:r>
              <a:t> Root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133" y="501202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027" y="5012028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oot"/>
          <p:cNvSpPr txBox="1"/>
          <p:nvPr/>
        </p:nvSpPr>
        <p:spPr>
          <a:xfrm>
            <a:off x="1501587" y="7609643"/>
            <a:ext cx="1397306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/>
                </a:solidFill>
              </a:defRPr>
            </a:lvl1pPr>
          </a:lstStyle>
          <a:p>
            <a:r>
              <a:t>Root</a:t>
            </a:r>
          </a:p>
        </p:txBody>
      </p:sp>
      <p:sp>
        <p:nvSpPr>
          <p:cNvPr id="161" name="Chord…"/>
          <p:cNvSpPr txBox="1"/>
          <p:nvPr/>
        </p:nvSpPr>
        <p:spPr>
          <a:xfrm>
            <a:off x="1338646" y="3518769"/>
            <a:ext cx="1723188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Chord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change</a:t>
            </a:r>
          </a:p>
        </p:txBody>
      </p:sp>
      <p:sp>
        <p:nvSpPr>
          <p:cNvPr id="162" name="Incoming…"/>
          <p:cNvSpPr txBox="1"/>
          <p:nvPr/>
        </p:nvSpPr>
        <p:spPr>
          <a:xfrm>
            <a:off x="9651907" y="3239369"/>
            <a:ext cx="2271828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Incoming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Chord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change</a:t>
            </a:r>
          </a:p>
        </p:txBody>
      </p:sp>
      <p:pic>
        <p:nvPicPr>
          <p:cNvPr id="2" name="Blues in F Aebersold Vol 54 w IV chord bar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1564" y="161480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tep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5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4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921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Improvise"/>
          <p:cNvSpPr txBox="1"/>
          <p:nvPr/>
        </p:nvSpPr>
        <p:spPr>
          <a:xfrm>
            <a:off x="3942630" y="7433443"/>
            <a:ext cx="5119540" cy="112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t>Improvise</a:t>
            </a:r>
          </a:p>
        </p:txBody>
      </p:sp>
      <p:sp>
        <p:nvSpPr>
          <p:cNvPr id="168" name="♯ Root"/>
          <p:cNvSpPr txBox="1"/>
          <p:nvPr/>
        </p:nvSpPr>
        <p:spPr>
          <a:xfrm>
            <a:off x="9643195" y="7609643"/>
            <a:ext cx="2111452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>
                <a:solidFill>
                  <a:schemeClr val="accent5"/>
                </a:solidFill>
              </a:defRPr>
            </a:pPr>
            <a:r>
              <a:rPr b="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rPr>
              <a:t>♯</a:t>
            </a:r>
            <a:r>
              <a:t> Root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44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18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Root"/>
          <p:cNvSpPr txBox="1"/>
          <p:nvPr/>
        </p:nvSpPr>
        <p:spPr>
          <a:xfrm>
            <a:off x="1501587" y="7609643"/>
            <a:ext cx="1397306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/>
                </a:solidFill>
              </a:defRPr>
            </a:lvl1pPr>
          </a:lstStyle>
          <a:p>
            <a:r>
              <a:t>Root</a:t>
            </a:r>
          </a:p>
        </p:txBody>
      </p:sp>
      <p:sp>
        <p:nvSpPr>
          <p:cNvPr id="172" name="Chord…"/>
          <p:cNvSpPr txBox="1"/>
          <p:nvPr/>
        </p:nvSpPr>
        <p:spPr>
          <a:xfrm>
            <a:off x="1338646" y="3518769"/>
            <a:ext cx="1723188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Chord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change</a:t>
            </a:r>
          </a:p>
        </p:txBody>
      </p:sp>
      <p:sp>
        <p:nvSpPr>
          <p:cNvPr id="173" name="Incoming…"/>
          <p:cNvSpPr txBox="1"/>
          <p:nvPr/>
        </p:nvSpPr>
        <p:spPr>
          <a:xfrm>
            <a:off x="9651907" y="3239369"/>
            <a:ext cx="2271828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Incoming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Chord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change</a:t>
            </a:r>
          </a:p>
        </p:txBody>
      </p:sp>
      <p:pic>
        <p:nvPicPr>
          <p:cNvPr id="2" name="Blues in F Aebersold Vol 54 w IV chord bar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6165" y="157416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tep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6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4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921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est"/>
          <p:cNvSpPr txBox="1"/>
          <p:nvPr/>
        </p:nvSpPr>
        <p:spPr>
          <a:xfrm>
            <a:off x="4016488" y="7433443"/>
            <a:ext cx="5119540" cy="112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chemeClr val="accent4"/>
                </a:solidFill>
              </a:defRPr>
            </a:lvl1pPr>
          </a:lstStyle>
          <a:p>
            <a:r>
              <a:t>Rest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133" y="501202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027" y="5012028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oot"/>
          <p:cNvSpPr txBox="1"/>
          <p:nvPr/>
        </p:nvSpPr>
        <p:spPr>
          <a:xfrm>
            <a:off x="1501587" y="7609643"/>
            <a:ext cx="1397306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/>
                </a:solidFill>
              </a:defRPr>
            </a:lvl1pPr>
          </a:lstStyle>
          <a:p>
            <a:r>
              <a:t>Root</a:t>
            </a:r>
          </a:p>
        </p:txBody>
      </p:sp>
      <p:sp>
        <p:nvSpPr>
          <p:cNvPr id="182" name="Chord…"/>
          <p:cNvSpPr txBox="1"/>
          <p:nvPr/>
        </p:nvSpPr>
        <p:spPr>
          <a:xfrm>
            <a:off x="1338646" y="3518769"/>
            <a:ext cx="1723188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Chord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change</a:t>
            </a:r>
          </a:p>
        </p:txBody>
      </p:sp>
      <p:sp>
        <p:nvSpPr>
          <p:cNvPr id="183" name="Incoming…"/>
          <p:cNvSpPr txBox="1"/>
          <p:nvPr/>
        </p:nvSpPr>
        <p:spPr>
          <a:xfrm>
            <a:off x="9651907" y="3239369"/>
            <a:ext cx="2271828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Incoming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Chord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change</a:t>
            </a:r>
          </a:p>
        </p:txBody>
      </p:sp>
      <p:sp>
        <p:nvSpPr>
          <p:cNvPr id="184" name="♭ Root"/>
          <p:cNvSpPr txBox="1"/>
          <p:nvPr/>
        </p:nvSpPr>
        <p:spPr>
          <a:xfrm>
            <a:off x="9643195" y="7609643"/>
            <a:ext cx="2111452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>
                <a:solidFill>
                  <a:schemeClr val="accent5"/>
                </a:solidFill>
              </a:defRPr>
            </a:pPr>
            <a:r>
              <a:rPr b="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rPr>
              <a:t>♭</a:t>
            </a:r>
            <a:r>
              <a:t> Root</a:t>
            </a:r>
          </a:p>
        </p:txBody>
      </p:sp>
      <p:pic>
        <p:nvPicPr>
          <p:cNvPr id="2" name="Blues in F Aebersold Vol 54 w IV chord bar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4139" y="129984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tep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7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4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921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44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18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oot"/>
          <p:cNvSpPr txBox="1"/>
          <p:nvPr/>
        </p:nvSpPr>
        <p:spPr>
          <a:xfrm>
            <a:off x="1501587" y="7609643"/>
            <a:ext cx="1397306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/>
                </a:solidFill>
              </a:defRPr>
            </a:lvl1pPr>
          </a:lstStyle>
          <a:p>
            <a:r>
              <a:t>Root</a:t>
            </a:r>
          </a:p>
        </p:txBody>
      </p:sp>
      <p:sp>
        <p:nvSpPr>
          <p:cNvPr id="192" name="Chord…"/>
          <p:cNvSpPr txBox="1"/>
          <p:nvPr/>
        </p:nvSpPr>
        <p:spPr>
          <a:xfrm>
            <a:off x="1338646" y="3518769"/>
            <a:ext cx="1723188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Chord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change</a:t>
            </a:r>
          </a:p>
        </p:txBody>
      </p:sp>
      <p:sp>
        <p:nvSpPr>
          <p:cNvPr id="193" name="Incoming…"/>
          <p:cNvSpPr txBox="1"/>
          <p:nvPr/>
        </p:nvSpPr>
        <p:spPr>
          <a:xfrm>
            <a:off x="9651907" y="3239369"/>
            <a:ext cx="2271828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Incoming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Chord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change</a:t>
            </a:r>
          </a:p>
        </p:txBody>
      </p:sp>
      <p:sp>
        <p:nvSpPr>
          <p:cNvPr id="194" name="Improvise"/>
          <p:cNvSpPr txBox="1"/>
          <p:nvPr/>
        </p:nvSpPr>
        <p:spPr>
          <a:xfrm>
            <a:off x="3942630" y="7433443"/>
            <a:ext cx="5119540" cy="112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t>Improvise</a:t>
            </a:r>
          </a:p>
        </p:txBody>
      </p:sp>
      <p:sp>
        <p:nvSpPr>
          <p:cNvPr id="195" name="♭ Root"/>
          <p:cNvSpPr txBox="1"/>
          <p:nvPr/>
        </p:nvSpPr>
        <p:spPr>
          <a:xfrm>
            <a:off x="9643195" y="7609643"/>
            <a:ext cx="2111452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>
                <a:solidFill>
                  <a:schemeClr val="accent5"/>
                </a:solidFill>
              </a:defRPr>
            </a:pPr>
            <a:r>
              <a:rPr b="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rPr>
              <a:t>♭</a:t>
            </a:r>
            <a:r>
              <a:t> Root</a:t>
            </a:r>
          </a:p>
        </p:txBody>
      </p:sp>
      <p:pic>
        <p:nvPicPr>
          <p:cNvPr id="2" name="Blues in F Aebersold Vol 54 w IV chord bar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5685" y="152336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tep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8</a:t>
            </a:r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4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921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Improvise"/>
          <p:cNvSpPr txBox="1"/>
          <p:nvPr/>
        </p:nvSpPr>
        <p:spPr>
          <a:xfrm>
            <a:off x="3942630" y="7433443"/>
            <a:ext cx="5119540" cy="112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r>
              <a:t>Improvise</a:t>
            </a:r>
          </a:p>
        </p:txBody>
      </p:sp>
      <p:pic>
        <p:nvPicPr>
          <p:cNvPr id="20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44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180" y="4959938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♯ or ♭…"/>
          <p:cNvSpPr txBox="1"/>
          <p:nvPr/>
        </p:nvSpPr>
        <p:spPr>
          <a:xfrm>
            <a:off x="9415205" y="7364169"/>
            <a:ext cx="2567433" cy="172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rPr b="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rPr>
              <a:t>♯</a:t>
            </a:r>
            <a:r>
              <a:t> or </a:t>
            </a:r>
            <a:r>
              <a:rPr b="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rPr>
              <a:t>♭</a:t>
            </a:r>
            <a:r>
              <a:t>  </a:t>
            </a:r>
          </a:p>
          <a:p>
            <a:pPr>
              <a:defRPr sz="44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Root</a:t>
            </a:r>
          </a:p>
        </p:txBody>
      </p:sp>
      <p:sp>
        <p:nvSpPr>
          <p:cNvPr id="204" name="Root"/>
          <p:cNvSpPr txBox="1"/>
          <p:nvPr/>
        </p:nvSpPr>
        <p:spPr>
          <a:xfrm>
            <a:off x="1501587" y="7609643"/>
            <a:ext cx="1397306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/>
                </a:solidFill>
              </a:defRPr>
            </a:lvl1pPr>
          </a:lstStyle>
          <a:p>
            <a:r>
              <a:t>Root</a:t>
            </a:r>
          </a:p>
        </p:txBody>
      </p:sp>
      <p:sp>
        <p:nvSpPr>
          <p:cNvPr id="205" name="Chord…"/>
          <p:cNvSpPr txBox="1"/>
          <p:nvPr/>
        </p:nvSpPr>
        <p:spPr>
          <a:xfrm>
            <a:off x="1338646" y="3518769"/>
            <a:ext cx="1723188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Chord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change</a:t>
            </a:r>
          </a:p>
        </p:txBody>
      </p:sp>
      <p:sp>
        <p:nvSpPr>
          <p:cNvPr id="206" name="Incoming…"/>
          <p:cNvSpPr txBox="1"/>
          <p:nvPr/>
        </p:nvSpPr>
        <p:spPr>
          <a:xfrm>
            <a:off x="9651907" y="3239369"/>
            <a:ext cx="2271828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Incoming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Chord</a:t>
            </a:r>
          </a:p>
          <a:p>
            <a:pPr>
              <a:defRPr sz="36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change</a:t>
            </a:r>
          </a:p>
        </p:txBody>
      </p:sp>
      <p:pic>
        <p:nvPicPr>
          <p:cNvPr id="2" name="Blues in F Aebersold Vol 54 w IV chord bar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1907" y="17367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172</Words>
  <Application>Microsoft Macintosh PowerPoint</Application>
  <PresentationFormat>Custom</PresentationFormat>
  <Paragraphs>88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ヒラギノ角ゴシック W3</vt:lpstr>
      <vt:lpstr>Consolas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Jazz Improvisation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  <vt:lpstr>Step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Jazz improvisation</dc:title>
  <cp:lastModifiedBy>Shawn Royer</cp:lastModifiedBy>
  <cp:revision>13</cp:revision>
  <dcterms:modified xsi:type="dcterms:W3CDTF">2022-11-30T05:13:58Z</dcterms:modified>
</cp:coreProperties>
</file>